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DD585F8-2B4F-46D5-AE3A-E179A88641AF}" type="datetimeFigureOut">
              <a:rPr lang="en-US" smtClean="0"/>
              <a:t>01-Aug-18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ED9BC04-547A-4B53-B1F3-CBDCEB8EA90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D585F8-2B4F-46D5-AE3A-E179A88641AF}" type="datetimeFigureOut">
              <a:rPr lang="en-US" smtClean="0"/>
              <a:t>01-Aug-18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9BC04-547A-4B53-B1F3-CBDCEB8EA90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D585F8-2B4F-46D5-AE3A-E179A88641AF}" type="datetimeFigureOut">
              <a:rPr lang="en-US" smtClean="0"/>
              <a:t>01-Aug-18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9BC04-547A-4B53-B1F3-CBDCEB8EA90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D585F8-2B4F-46D5-AE3A-E179A88641AF}" type="datetimeFigureOut">
              <a:rPr lang="en-US" smtClean="0"/>
              <a:t>01-Aug-18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9BC04-547A-4B53-B1F3-CBDCEB8EA90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DD585F8-2B4F-46D5-AE3A-E179A88641AF}" type="datetimeFigureOut">
              <a:rPr lang="en-US" smtClean="0"/>
              <a:t>01-Aug-18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9BC04-547A-4B53-B1F3-CBDCEB8EA90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D585F8-2B4F-46D5-AE3A-E179A88641AF}" type="datetimeFigureOut">
              <a:rPr lang="en-US" smtClean="0"/>
              <a:t>01-Aug-18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D9BC04-547A-4B53-B1F3-CBDCEB8EA90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DD585F8-2B4F-46D5-AE3A-E179A88641AF}" type="datetimeFigureOut">
              <a:rPr lang="en-US" smtClean="0"/>
              <a:t>01-Aug-18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D9BC04-547A-4B53-B1F3-CBDCEB8EA90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DD585F8-2B4F-46D5-AE3A-E179A88641AF}" type="datetimeFigureOut">
              <a:rPr lang="en-US" smtClean="0"/>
              <a:t>01-Aug-18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D9BC04-547A-4B53-B1F3-CBDCEB8EA90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D585F8-2B4F-46D5-AE3A-E179A88641AF}" type="datetimeFigureOut">
              <a:rPr lang="en-US" smtClean="0"/>
              <a:t>01-Aug-18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D9BC04-547A-4B53-B1F3-CBDCEB8EA90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DD585F8-2B4F-46D5-AE3A-E179A88641AF}" type="datetimeFigureOut">
              <a:rPr lang="en-US" smtClean="0"/>
              <a:t>01-Aug-18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D9BC04-547A-4B53-B1F3-CBDCEB8EA90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DD585F8-2B4F-46D5-AE3A-E179A88641AF}" type="datetimeFigureOut">
              <a:rPr lang="en-US" smtClean="0"/>
              <a:t>01-Aug-18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ED9BC04-547A-4B53-B1F3-CBDCEB8EA90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DD585F8-2B4F-46D5-AE3A-E179A88641AF}" type="datetimeFigureOut">
              <a:rPr lang="en-US" smtClean="0"/>
              <a:t>01-Aug-18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ED9BC04-547A-4B53-B1F3-CBDCEB8EA90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Advertising and Sales Management</a:t>
            </a:r>
            <a:endParaRPr lang="en-US" dirty="0"/>
          </a:p>
        </p:txBody>
      </p:sp>
      <p:sp>
        <p:nvSpPr>
          <p:cNvPr id="3" name="Subtitle 2"/>
          <p:cNvSpPr>
            <a:spLocks noGrp="1"/>
          </p:cNvSpPr>
          <p:nvPr>
            <p:ph type="subTitle" idx="1"/>
          </p:nvPr>
        </p:nvSpPr>
        <p:spPr/>
        <p:txBody>
          <a:bodyPr/>
          <a:lstStyle/>
          <a:p>
            <a:r>
              <a:rPr lang="en-US" b="1" u="sng" dirty="0" smtClean="0"/>
              <a:t>Media Planning or Media Selection:</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a:bodyPr>
          <a:lstStyle/>
          <a:p>
            <a:r>
              <a:rPr lang="en-US" dirty="0" smtClean="0"/>
              <a:t>Media or Medium is a means through which the advertising message is conveyed to the consumers. The proper selection of the medium by which the message is to be conveyed, must be selected.</a:t>
            </a:r>
          </a:p>
          <a:p>
            <a:endParaRPr lang="en-US" dirty="0" smtClean="0"/>
          </a:p>
          <a:p>
            <a:r>
              <a:rPr lang="en-US" b="1" u="sng" dirty="0" smtClean="0"/>
              <a:t>Advertising Media: </a:t>
            </a:r>
            <a:endParaRPr lang="en-US" dirty="0" smtClean="0"/>
          </a:p>
          <a:p>
            <a:pPr>
              <a:buNone/>
            </a:pPr>
            <a:r>
              <a:rPr lang="en-US" dirty="0" smtClean="0"/>
              <a:t>	The channels or means through which the advertising message is conveyed to the public are called advertising media.</a:t>
            </a:r>
          </a:p>
          <a:p>
            <a:pPr>
              <a:buNone/>
            </a:pPr>
            <a:endParaRPr lang="en-US" dirty="0" smtClean="0"/>
          </a:p>
          <a:p>
            <a:r>
              <a:rPr lang="en-US" b="1" u="sng" dirty="0" smtClean="0"/>
              <a:t>Media Planning:</a:t>
            </a:r>
            <a:r>
              <a:rPr lang="en-US" dirty="0" smtClean="0"/>
              <a:t> Is the series of decisions involved in delivering the promotional message to the prospective purchaser.</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lstStyle/>
          <a:p>
            <a:pPr>
              <a:buNone/>
            </a:pPr>
            <a:r>
              <a:rPr lang="en-US" b="1" u="sng" dirty="0" smtClean="0"/>
              <a:t>Consideration in Media Selection or Factors influencing Media Selection</a:t>
            </a:r>
            <a:r>
              <a:rPr lang="en-US" b="1" u="sng" dirty="0" smtClean="0"/>
              <a:t>:</a:t>
            </a:r>
          </a:p>
          <a:p>
            <a:pPr>
              <a:buNone/>
            </a:pPr>
            <a:endParaRPr lang="en-US" dirty="0" smtClean="0"/>
          </a:p>
          <a:p>
            <a:pPr lvl="0"/>
            <a:r>
              <a:rPr lang="en-US" b="1" u="sng" dirty="0" smtClean="0"/>
              <a:t>Objectives of the Firm :</a:t>
            </a:r>
            <a:endParaRPr lang="en-US" dirty="0" smtClean="0"/>
          </a:p>
          <a:p>
            <a:pPr>
              <a:buNone/>
            </a:pPr>
            <a:r>
              <a:rPr lang="en-US" dirty="0" smtClean="0"/>
              <a:t>Company’s general and advertising objectives are the prime considerations in media selection. Company’s objectives may be to inform, remind, convince, and create prestige or to increase sales and profit. Different types of media have different capacity to meet these objectives.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pPr lvl="0"/>
            <a:r>
              <a:rPr lang="en-US" b="1" u="sng" dirty="0" smtClean="0"/>
              <a:t>Media Costs and company’s financial position :</a:t>
            </a:r>
            <a:endParaRPr lang="en-US" dirty="0" smtClean="0"/>
          </a:p>
          <a:p>
            <a:pPr>
              <a:buNone/>
            </a:pPr>
            <a:r>
              <a:rPr lang="en-US" dirty="0" smtClean="0"/>
              <a:t>Media selection decision is highly influenced by media cost and firm’s ability to pay. Company has to pay for buying space or time and preparing advertising copy fit for the media to be selected. TV, radios are costly in terms of buying time and preparing advertising copy. Print media are relatively cheaper in both space and preparation of ad message. Some outdoor media are quite low in lost. As per media costs and company’s financial capacity, the appropriate media should be selected.</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lstStyle/>
          <a:p>
            <a:pPr lvl="0"/>
            <a:r>
              <a:rPr lang="en-US" b="1" u="sng" dirty="0" smtClean="0"/>
              <a:t>Reach or Number of people exposed to the message :</a:t>
            </a:r>
            <a:endParaRPr lang="en-US" dirty="0" smtClean="0"/>
          </a:p>
          <a:p>
            <a:pPr>
              <a:buNone/>
            </a:pPr>
            <a:r>
              <a:rPr lang="en-US" dirty="0" smtClean="0"/>
              <a:t>Reach means the number of the different people exposed to a particular medium at least once during a specified time period, Mass media are capable to reach millions of people by just one exposure. Television has more exposure capacity compared to outdoor media in a particular time.</a:t>
            </a:r>
          </a:p>
          <a:p>
            <a:pPr lvl="0"/>
            <a:r>
              <a:rPr lang="en-US" b="1" u="sng" dirty="0" smtClean="0"/>
              <a:t>Company’s Advertising Policy and Approach :</a:t>
            </a:r>
            <a:endParaRPr lang="en-US" dirty="0" smtClean="0"/>
          </a:p>
          <a:p>
            <a:pPr>
              <a:buNone/>
            </a:pPr>
            <a:r>
              <a:rPr lang="en-US" dirty="0" smtClean="0"/>
              <a:t>If company’s policy is not to spend more money for advertisement and to offer the product at a low price, it may go for cheaper media.</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lstStyle/>
          <a:p>
            <a:pPr lvl="0"/>
            <a:r>
              <a:rPr lang="en-US" b="1" u="sng" dirty="0" smtClean="0"/>
              <a:t>Type of buyers :</a:t>
            </a:r>
            <a:endParaRPr lang="en-US" dirty="0" smtClean="0"/>
          </a:p>
          <a:p>
            <a:pPr>
              <a:buNone/>
            </a:pPr>
            <a:r>
              <a:rPr lang="en-US" dirty="0" smtClean="0"/>
              <a:t>People to be influenced should be taken into account while selecting the media. Buyers can be classified into various classes. Each medium has its special viewers, readers or audience. For the firm it is important to know whether the target groups can be exposed by the particular medium.</a:t>
            </a:r>
          </a:p>
          <a:p>
            <a:pPr lvl="0"/>
            <a:r>
              <a:rPr lang="en-US" b="1" u="sng" dirty="0" smtClean="0"/>
              <a:t>Condition under which customers are </a:t>
            </a:r>
            <a:r>
              <a:rPr lang="en-US" b="1" u="sng" dirty="0" smtClean="0"/>
              <a:t>influenced:</a:t>
            </a:r>
            <a:endParaRPr lang="en-US" dirty="0" smtClean="0"/>
          </a:p>
          <a:p>
            <a:pPr>
              <a:buNone/>
            </a:pPr>
            <a:r>
              <a:rPr lang="en-US" dirty="0" smtClean="0"/>
              <a:t>Viewers / Readers mood and interest determine receptivity of message. Television is the best medium to associate advertising message when people are watching or enjoying related programs.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lnSpcReduction="10000"/>
          </a:bodyPr>
          <a:lstStyle/>
          <a:p>
            <a:pPr lvl="0"/>
            <a:r>
              <a:rPr lang="en-US" b="1" u="sng" dirty="0" smtClean="0"/>
              <a:t>Circulation / Coverage :</a:t>
            </a:r>
            <a:endParaRPr lang="en-US" dirty="0" smtClean="0"/>
          </a:p>
          <a:p>
            <a:pPr>
              <a:buNone/>
            </a:pPr>
            <a:r>
              <a:rPr lang="en-US" dirty="0" smtClean="0"/>
              <a:t>Some media are capable to cover the globe while some can cover only the limited locality.</a:t>
            </a:r>
          </a:p>
          <a:p>
            <a:pPr>
              <a:buNone/>
            </a:pPr>
            <a:r>
              <a:rPr lang="en-US" dirty="0" err="1" smtClean="0"/>
              <a:t>Eg</a:t>
            </a:r>
            <a:r>
              <a:rPr lang="en-US" dirty="0" smtClean="0"/>
              <a:t>: The local newspapers cover limited areas, the national newspaper cover the whole nation. The area covered by the medium is an important criterion.</a:t>
            </a:r>
          </a:p>
          <a:p>
            <a:pPr lvl="0"/>
            <a:r>
              <a:rPr lang="en-US" b="1" u="sng" dirty="0" smtClean="0"/>
              <a:t>Repetition or Frequency :</a:t>
            </a:r>
            <a:endParaRPr lang="en-US" dirty="0" smtClean="0"/>
          </a:p>
          <a:p>
            <a:pPr>
              <a:buNone/>
            </a:pPr>
            <a:r>
              <a:rPr lang="en-US" dirty="0" smtClean="0"/>
              <a:t>Reception or frequency implies the number of times within specific time period an average person is exposed to the message by specific medium. Most of the outdoor media hold the message for relatively long time. Magazines or periodicals publish monthly or quarterly; mostly they publish advertisement only in a particular edition.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lnSpcReduction="10000"/>
          </a:bodyPr>
          <a:lstStyle/>
          <a:p>
            <a:pPr lvl="0"/>
            <a:r>
              <a:rPr lang="en-US" b="1" u="sng" dirty="0" smtClean="0"/>
              <a:t>Credibility and Image of Media</a:t>
            </a:r>
            <a:r>
              <a:rPr lang="en-US" dirty="0" smtClean="0"/>
              <a:t> </a:t>
            </a:r>
            <a:r>
              <a:rPr lang="en-US" b="1" dirty="0" smtClean="0"/>
              <a:t>:</a:t>
            </a:r>
            <a:endParaRPr lang="en-US" dirty="0" smtClean="0"/>
          </a:p>
          <a:p>
            <a:pPr>
              <a:buNone/>
            </a:pPr>
            <a:r>
              <a:rPr lang="en-US" dirty="0" smtClean="0"/>
              <a:t>Advertising message appearing in the reputed newspapers and magazines </a:t>
            </a:r>
            <a:r>
              <a:rPr lang="en-US" dirty="0" err="1" smtClean="0"/>
              <a:t>carrys</a:t>
            </a:r>
            <a:r>
              <a:rPr lang="en-US" dirty="0" smtClean="0"/>
              <a:t> heavy impression and effect than substandard media. People do not trust appeal published in the low standard media. Prestige of media becomes the prestige of advertiser. Firms opt for credible or prestigious media to carry the advertising message.</a:t>
            </a:r>
          </a:p>
          <a:p>
            <a:pPr lvl="0"/>
            <a:r>
              <a:rPr lang="en-US" b="1" u="sng" dirty="0" smtClean="0"/>
              <a:t>Past Experience :</a:t>
            </a:r>
            <a:endParaRPr lang="en-US" dirty="0" smtClean="0"/>
          </a:p>
          <a:p>
            <a:pPr>
              <a:buNone/>
            </a:pPr>
            <a:r>
              <a:rPr lang="en-US" dirty="0" smtClean="0"/>
              <a:t>Company’s own past experience may be instrumental to decide on advertising media. If company has satisfactory experience of using a particular medium there are more chances to use the same medium and vice versa.</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lstStyle/>
          <a:p>
            <a:pPr lvl="0"/>
            <a:r>
              <a:rPr lang="en-US" b="1" u="sng" dirty="0" smtClean="0"/>
              <a:t>Experience of other companies :</a:t>
            </a:r>
            <a:endParaRPr lang="en-US" dirty="0" smtClean="0"/>
          </a:p>
          <a:p>
            <a:pPr>
              <a:buNone/>
            </a:pPr>
            <a:r>
              <a:rPr lang="en-US" dirty="0" smtClean="0"/>
              <a:t>Company may try to know what other companies say about applicability and usefulness of various media. Views of other companies must be followed with care and caution.</a:t>
            </a:r>
          </a:p>
          <a:p>
            <a:pPr lvl="0"/>
            <a:r>
              <a:rPr lang="en-US" b="1" u="sng" dirty="0" smtClean="0"/>
              <a:t>Types of Advertising Message :</a:t>
            </a:r>
            <a:endParaRPr lang="en-US" dirty="0" smtClean="0"/>
          </a:p>
          <a:p>
            <a:pPr>
              <a:buNone/>
            </a:pPr>
            <a:r>
              <a:rPr lang="en-US" dirty="0" smtClean="0"/>
              <a:t>Each advertising message needs specific advertising vehicle. If a message is simple, print media are sufficient. If a message is complicated, and the company wants to demonstrate and explain, audio visual media suits the need.</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TotalTime>
  <Words>679</Words>
  <Application>Microsoft Office PowerPoint</Application>
  <PresentationFormat>On-screen Show (4:3)</PresentationFormat>
  <Paragraphs>35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Advertising and Sales Management</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Advertising and Sales Management</dc:title>
  <dc:creator>Windows User</dc:creator>
  <cp:lastModifiedBy>Windows User</cp:lastModifiedBy>
  <cp:revision>1</cp:revision>
  <dcterms:created xsi:type="dcterms:W3CDTF">2018-08-01T04:09:58Z</dcterms:created>
  <dcterms:modified xsi:type="dcterms:W3CDTF">2018-08-01T04:19:42Z</dcterms:modified>
</cp:coreProperties>
</file>